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strument Sans Semi Bold"/>
      <p:regular r:id="rId17"/>
    </p:embeddedFont>
    <p:embeddedFont>
      <p:font typeface="Instrument Sans Semi Bold"/>
      <p:regular r:id="rId18"/>
    </p:embeddedFont>
    <p:embeddedFont>
      <p:font typeface="Instrument Sans Semi Bold"/>
      <p:regular r:id="rId19"/>
    </p:embeddedFont>
    <p:embeddedFont>
      <p:font typeface="Instrument Sans Semi Bold"/>
      <p:regular r:id="rId20"/>
    </p:embeddedFont>
    <p:embeddedFont>
      <p:font typeface="Instrument Sans Medium"/>
      <p:regular r:id="rId21"/>
    </p:embeddedFont>
    <p:embeddedFont>
      <p:font typeface="Instrument Sans Medium"/>
      <p:regular r:id="rId22"/>
    </p:embeddedFont>
    <p:embeddedFont>
      <p:font typeface="Instrument Sans Medium"/>
      <p:regular r:id="rId23"/>
    </p:embeddedFont>
    <p:embeddedFont>
      <p:font typeface="Instrument Sans Medium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image" Target="../media/image-5-8.png"/><Relationship Id="rId9" Type="http://schemas.openxmlformats.org/officeDocument/2006/relationships/image" Target="../media/image-5-9.sv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9202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Психологія розвитку та професійного становлення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64974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Навчально-науковий інститут «Українська інженерно-педагогічна академія»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Кафедра практичної психології та інноваційних оздоровчих технологій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61165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Загальноуніверситетська дисципліна для студентів 2 курсу, 4 семестру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4356" y="630198"/>
            <a:ext cx="5347454" cy="668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Висновки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6274356" y="1601033"/>
            <a:ext cx="7568089" cy="99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Психологія розвитку та професійного становлення - це комплексна система знань, яка надає інструменти для ефективного саморозвитку та професійного успіху.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74356" y="2825472"/>
            <a:ext cx="7568089" cy="3095863"/>
          </a:xfrm>
          <a:prstGeom prst="roundRect">
            <a:avLst>
              <a:gd name="adj" fmla="val 6218"/>
            </a:avLst>
          </a:prstGeom>
          <a:solidFill>
            <a:srgbClr val="CEE6FD"/>
          </a:solidFill>
          <a:ln/>
        </p:spPr>
      </p:sp>
      <p:sp>
        <p:nvSpPr>
          <p:cNvPr id="6" name="Shape 3"/>
          <p:cNvSpPr/>
          <p:nvPr/>
        </p:nvSpPr>
        <p:spPr>
          <a:xfrm>
            <a:off x="6274356" y="2825472"/>
            <a:ext cx="7568089" cy="1547932"/>
          </a:xfrm>
          <a:prstGeom prst="roundRect">
            <a:avLst>
              <a:gd name="adj" fmla="val 12437"/>
            </a:avLst>
          </a:prstGeom>
          <a:solidFill>
            <a:srgbClr val="CEE6FD"/>
          </a:solidFill>
          <a:ln/>
        </p:spPr>
      </p:sp>
      <p:sp>
        <p:nvSpPr>
          <p:cNvPr id="7" name="Text 4"/>
          <p:cNvSpPr/>
          <p:nvPr/>
        </p:nvSpPr>
        <p:spPr>
          <a:xfrm>
            <a:off x="6488192" y="3039308"/>
            <a:ext cx="4583192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Комплексний розвиток особистості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6488192" y="3494484"/>
            <a:ext cx="7140416" cy="66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Гармонійне поєднання психологічного зростання з професійними досягненнями створює основу для повноцінного життя.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6274356" y="4373404"/>
            <a:ext cx="7568089" cy="1547932"/>
          </a:xfrm>
          <a:prstGeom prst="rect">
            <a:avLst/>
          </a:prstGeom>
          <a:solidFill>
            <a:srgbClr val="CEE6FD"/>
          </a:solidFill>
          <a:ln/>
        </p:spPr>
      </p:sp>
      <p:sp>
        <p:nvSpPr>
          <p:cNvPr id="10" name="Shape 7"/>
          <p:cNvSpPr/>
          <p:nvPr/>
        </p:nvSpPr>
        <p:spPr>
          <a:xfrm>
            <a:off x="6274356" y="4373404"/>
            <a:ext cx="7568089" cy="30480"/>
          </a:xfrm>
          <a:prstGeom prst="roundRect">
            <a:avLst>
              <a:gd name="adj" fmla="val 631602"/>
            </a:avLst>
          </a:prstGeom>
          <a:solidFill>
            <a:srgbClr val="B4CCE3"/>
          </a:solidFill>
          <a:ln/>
        </p:spPr>
      </p:sp>
      <p:sp>
        <p:nvSpPr>
          <p:cNvPr id="11" name="Text 8"/>
          <p:cNvSpPr/>
          <p:nvPr/>
        </p:nvSpPr>
        <p:spPr>
          <a:xfrm>
            <a:off x="6488192" y="4587240"/>
            <a:ext cx="4042767" cy="334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Успішна професійна реалізація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488192" y="5042416"/>
            <a:ext cx="7140416" cy="66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Знання закономірностей розвитку та вміння керувати власним професійним шляхом забезпечують стабільний кар'єрний ріст.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595110" y="6374963"/>
            <a:ext cx="7247334" cy="99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Пам'ятайте: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Вивчення цієї дисципліни - це інвестиція у ваш майбутнє. Кожна отримана компетентність стане кроком до професійного успіху та особистої самореалізації.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6274356" y="6148149"/>
            <a:ext cx="30480" cy="1451253"/>
          </a:xfrm>
          <a:prstGeom prst="rect">
            <a:avLst/>
          </a:prstGeom>
          <a:solidFill>
            <a:srgbClr val="84C1FA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298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Мета дисципліни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95393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Цей курс покликаний надати вам фундаментальні знання про психологічний розвиток людини та сформувати навички для успішного професійного становлення. Ми дослідимо закономірності розвитку особистості та вивчимо механізми формування професійної ідентичності.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39252"/>
            <a:ext cx="6407944" cy="3657243"/>
          </a:xfrm>
          <a:prstGeom prst="roundRect">
            <a:avLst>
              <a:gd name="adj" fmla="val 5582"/>
            </a:avLst>
          </a:prstGeom>
          <a:solidFill>
            <a:srgbClr val="CEE6FD"/>
          </a:solidFill>
          <a:ln/>
        </p:spPr>
      </p:sp>
      <p:sp>
        <p:nvSpPr>
          <p:cNvPr id="5" name="Shape 3"/>
          <p:cNvSpPr/>
          <p:nvPr/>
        </p:nvSpPr>
        <p:spPr>
          <a:xfrm>
            <a:off x="1020604" y="376606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3953113"/>
            <a:ext cx="306110" cy="30611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0604" y="4673322"/>
            <a:ext cx="59543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Вивчення закономірностей розвитку особистості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5518071"/>
            <a:ext cx="59543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Глибоке розуміння етапів психологічного розвитку від дитинства до зрілості. Аналіз факторів, що впливають на формування особистості та її унікальних характеристик.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428548" y="3539252"/>
            <a:ext cx="6408063" cy="3657243"/>
          </a:xfrm>
          <a:prstGeom prst="roundRect">
            <a:avLst>
              <a:gd name="adj" fmla="val 5582"/>
            </a:avLst>
          </a:prstGeom>
          <a:solidFill>
            <a:srgbClr val="CEE6FD"/>
          </a:solidFill>
          <a:ln/>
        </p:spPr>
      </p:sp>
      <p:sp>
        <p:nvSpPr>
          <p:cNvPr id="10" name="Shape 7"/>
          <p:cNvSpPr/>
          <p:nvPr/>
        </p:nvSpPr>
        <p:spPr>
          <a:xfrm>
            <a:off x="7655362" y="376606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2528" y="3953113"/>
            <a:ext cx="306110" cy="30611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55362" y="4673322"/>
            <a:ext cx="53035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Формування професійної ідентичності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7655362" y="5163741"/>
            <a:ext cx="59544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Розробка навичок самопізнання та професійного самовизначення. Вивчення механізмів вибору професії та побудови кар'єрного шляху.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098" y="633651"/>
            <a:ext cx="5047536" cy="630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Актуальність курсу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785098" y="1534001"/>
            <a:ext cx="7573804" cy="915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 сучасному світі швидких змін професійна психологія стає ключовим інструментом для досягнення успіху. Цей курс допоможе вам зрозуміти себе та ефективно планувати свій професійний шлях.</a:t>
            </a:r>
            <a:endParaRPr lang="en-US" sz="15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098" y="2651998"/>
            <a:ext cx="403741" cy="40374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13391" y="2721293"/>
            <a:ext cx="2706529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Сучасний ринок праці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1413391" y="3144560"/>
            <a:ext cx="6945511" cy="915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Динамічна професійна середовище вимагає гнучкості та адаптивності. Розуміння закономірностей розвитку допоможе ефективно орієнтуватися в змінах.</a:t>
            </a:r>
            <a:endParaRPr lang="en-US" sz="15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098" y="4419719"/>
            <a:ext cx="403741" cy="40374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413391" y="4489013"/>
            <a:ext cx="3053834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Потреба у самореалізації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1413391" y="4912281"/>
            <a:ext cx="6945511" cy="915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Сучасна людина прагне не лише досягти професійних успіхів, але й реалізувати свій потенціал. Курс допоможе знайти шлях до гармонійної самореалізації.</a:t>
            </a:r>
            <a:endParaRPr lang="en-US" sz="15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098" y="6187440"/>
            <a:ext cx="403741" cy="40374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413391" y="6256734"/>
            <a:ext cx="2765227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Психологічна стійкість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1413391" y="6680002"/>
            <a:ext cx="6945511" cy="915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Уміння подолати виклики та професійні кризи є критично важливим. Вивчення механізмів психологічної стійкості підготує вас до переборення труднощів.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" y="628531"/>
            <a:ext cx="4997172" cy="624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Основні поняття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77240" y="1605320"/>
            <a:ext cx="13075920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Для ефективного вивчення психології розвитку та професійного становлення важливо зрозуміти ключові концепції, які лежать в основі цієї дисципліни.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77240" y="2704743"/>
            <a:ext cx="6449854" cy="2054066"/>
          </a:xfrm>
          <a:prstGeom prst="roundRect">
            <a:avLst>
              <a:gd name="adj" fmla="val 5342"/>
            </a:avLst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777240" y="2681883"/>
            <a:ext cx="6449854" cy="91440"/>
          </a:xfrm>
          <a:prstGeom prst="roundRect">
            <a:avLst>
              <a:gd name="adj" fmla="val 196740"/>
            </a:avLst>
          </a:prstGeom>
          <a:solidFill>
            <a:srgbClr val="84C1FA"/>
          </a:solidFill>
          <a:ln/>
        </p:spPr>
      </p:sp>
      <p:sp>
        <p:nvSpPr>
          <p:cNvPr id="6" name="Shape 4"/>
          <p:cNvSpPr/>
          <p:nvPr/>
        </p:nvSpPr>
        <p:spPr>
          <a:xfrm>
            <a:off x="3702368" y="2404943"/>
            <a:ext cx="599599" cy="599599"/>
          </a:xfrm>
          <a:prstGeom prst="roundRect">
            <a:avLst>
              <a:gd name="adj" fmla="val 152502"/>
            </a:avLst>
          </a:prstGeom>
          <a:solidFill>
            <a:srgbClr val="84C1FA"/>
          </a:solidFill>
          <a:ln/>
        </p:spPr>
      </p:sp>
      <p:sp>
        <p:nvSpPr>
          <p:cNvPr id="7" name="Text 5"/>
          <p:cNvSpPr/>
          <p:nvPr/>
        </p:nvSpPr>
        <p:spPr>
          <a:xfrm>
            <a:off x="3882271" y="2554843"/>
            <a:ext cx="23979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999887" y="3204448"/>
            <a:ext cx="2584013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Розвиток особистості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9887" y="3622358"/>
            <a:ext cx="6004560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Професійне становлення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999887" y="4028718"/>
            <a:ext cx="6004560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Самореалізація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403187" y="2704743"/>
            <a:ext cx="6449973" cy="2054066"/>
          </a:xfrm>
          <a:prstGeom prst="roundRect">
            <a:avLst>
              <a:gd name="adj" fmla="val 5342"/>
            </a:avLst>
          </a:prstGeom>
          <a:solidFill>
            <a:srgbClr val="FFFFFF"/>
          </a:solidFill>
          <a:ln/>
        </p:spPr>
      </p:sp>
      <p:sp>
        <p:nvSpPr>
          <p:cNvPr id="12" name="Shape 10"/>
          <p:cNvSpPr/>
          <p:nvPr/>
        </p:nvSpPr>
        <p:spPr>
          <a:xfrm>
            <a:off x="7403187" y="2681883"/>
            <a:ext cx="6449973" cy="91440"/>
          </a:xfrm>
          <a:prstGeom prst="roundRect">
            <a:avLst>
              <a:gd name="adj" fmla="val 196740"/>
            </a:avLst>
          </a:prstGeom>
          <a:solidFill>
            <a:srgbClr val="84C1FA"/>
          </a:solidFill>
          <a:ln/>
        </p:spPr>
      </p:sp>
      <p:sp>
        <p:nvSpPr>
          <p:cNvPr id="13" name="Shape 11"/>
          <p:cNvSpPr/>
          <p:nvPr/>
        </p:nvSpPr>
        <p:spPr>
          <a:xfrm>
            <a:off x="10328315" y="2404943"/>
            <a:ext cx="599599" cy="599599"/>
          </a:xfrm>
          <a:prstGeom prst="roundRect">
            <a:avLst>
              <a:gd name="adj" fmla="val 152502"/>
            </a:avLst>
          </a:prstGeom>
          <a:solidFill>
            <a:srgbClr val="84C1FA"/>
          </a:solidFill>
          <a:ln/>
        </p:spPr>
      </p:sp>
      <p:sp>
        <p:nvSpPr>
          <p:cNvPr id="14" name="Text 12"/>
          <p:cNvSpPr/>
          <p:nvPr/>
        </p:nvSpPr>
        <p:spPr>
          <a:xfrm>
            <a:off x="10508218" y="2554843"/>
            <a:ext cx="23979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625834" y="3204448"/>
            <a:ext cx="6004679" cy="62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Процес якісних змін психологічних характеристик людини протягом усього життя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7625834" y="3934658"/>
            <a:ext cx="6004679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Включає формування характеру, здібностей, цінностей та світогляду.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77240" y="5234702"/>
            <a:ext cx="6449854" cy="2366367"/>
          </a:xfrm>
          <a:prstGeom prst="roundRect">
            <a:avLst>
              <a:gd name="adj" fmla="val 4637"/>
            </a:avLst>
          </a:prstGeom>
          <a:solidFill>
            <a:srgbClr val="FFFFFF"/>
          </a:solidFill>
          <a:ln/>
        </p:spPr>
      </p:sp>
      <p:sp>
        <p:nvSpPr>
          <p:cNvPr id="18" name="Shape 16"/>
          <p:cNvSpPr/>
          <p:nvPr/>
        </p:nvSpPr>
        <p:spPr>
          <a:xfrm>
            <a:off x="777240" y="5211842"/>
            <a:ext cx="6449854" cy="91440"/>
          </a:xfrm>
          <a:prstGeom prst="roundRect">
            <a:avLst>
              <a:gd name="adj" fmla="val 196740"/>
            </a:avLst>
          </a:prstGeom>
          <a:solidFill>
            <a:srgbClr val="84C1FA"/>
          </a:solidFill>
          <a:ln/>
        </p:spPr>
      </p:sp>
      <p:sp>
        <p:nvSpPr>
          <p:cNvPr id="19" name="Shape 17"/>
          <p:cNvSpPr/>
          <p:nvPr/>
        </p:nvSpPr>
        <p:spPr>
          <a:xfrm>
            <a:off x="3702368" y="4934903"/>
            <a:ext cx="599599" cy="599599"/>
          </a:xfrm>
          <a:prstGeom prst="roundRect">
            <a:avLst>
              <a:gd name="adj" fmla="val 152502"/>
            </a:avLst>
          </a:prstGeom>
          <a:solidFill>
            <a:srgbClr val="84C1FA"/>
          </a:solidFill>
          <a:ln/>
        </p:spPr>
      </p:sp>
      <p:sp>
        <p:nvSpPr>
          <p:cNvPr id="20" name="Text 18"/>
          <p:cNvSpPr/>
          <p:nvPr/>
        </p:nvSpPr>
        <p:spPr>
          <a:xfrm>
            <a:off x="3882271" y="5084802"/>
            <a:ext cx="23979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999887" y="5734407"/>
            <a:ext cx="6004560" cy="62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Поетапний процес формування професійної ідентичності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999887" y="6464618"/>
            <a:ext cx="6004560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Що охоплює вибір професії, навчання, адаптацію на робочому місці та кар'єрний розвиток.</a:t>
            </a:r>
            <a:endParaRPr lang="en-US" sz="1550" dirty="0"/>
          </a:p>
        </p:txBody>
      </p:sp>
      <p:sp>
        <p:nvSpPr>
          <p:cNvPr id="23" name="Shape 21"/>
          <p:cNvSpPr/>
          <p:nvPr/>
        </p:nvSpPr>
        <p:spPr>
          <a:xfrm>
            <a:off x="7403187" y="5234702"/>
            <a:ext cx="6449973" cy="2366367"/>
          </a:xfrm>
          <a:prstGeom prst="roundRect">
            <a:avLst>
              <a:gd name="adj" fmla="val 4637"/>
            </a:avLst>
          </a:prstGeom>
          <a:solidFill>
            <a:srgbClr val="FFFFFF"/>
          </a:solidFill>
          <a:ln/>
        </p:spPr>
      </p:sp>
      <p:sp>
        <p:nvSpPr>
          <p:cNvPr id="24" name="Shape 22"/>
          <p:cNvSpPr/>
          <p:nvPr/>
        </p:nvSpPr>
        <p:spPr>
          <a:xfrm>
            <a:off x="7403187" y="5211842"/>
            <a:ext cx="6449973" cy="91440"/>
          </a:xfrm>
          <a:prstGeom prst="roundRect">
            <a:avLst>
              <a:gd name="adj" fmla="val 196740"/>
            </a:avLst>
          </a:prstGeom>
          <a:solidFill>
            <a:srgbClr val="84C1FA"/>
          </a:solidFill>
          <a:ln/>
        </p:spPr>
      </p:sp>
      <p:sp>
        <p:nvSpPr>
          <p:cNvPr id="25" name="Shape 23"/>
          <p:cNvSpPr/>
          <p:nvPr/>
        </p:nvSpPr>
        <p:spPr>
          <a:xfrm>
            <a:off x="10328315" y="4934903"/>
            <a:ext cx="599599" cy="599599"/>
          </a:xfrm>
          <a:prstGeom prst="roundRect">
            <a:avLst>
              <a:gd name="adj" fmla="val 152502"/>
            </a:avLst>
          </a:prstGeom>
          <a:solidFill>
            <a:srgbClr val="84C1FA"/>
          </a:solidFill>
          <a:ln/>
        </p:spPr>
      </p:sp>
      <p:sp>
        <p:nvSpPr>
          <p:cNvPr id="26" name="Text 24"/>
          <p:cNvSpPr/>
          <p:nvPr/>
        </p:nvSpPr>
        <p:spPr>
          <a:xfrm>
            <a:off x="10508218" y="5084802"/>
            <a:ext cx="23979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1850" dirty="0"/>
          </a:p>
        </p:txBody>
      </p:sp>
      <p:sp>
        <p:nvSpPr>
          <p:cNvPr id="27" name="Text 25"/>
          <p:cNvSpPr/>
          <p:nvPr/>
        </p:nvSpPr>
        <p:spPr>
          <a:xfrm>
            <a:off x="7625834" y="5734407"/>
            <a:ext cx="6004679" cy="936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Досягнення гармонії між внутрішнім потенціалом особистості та професійною діяльністю</a:t>
            </a:r>
            <a:endParaRPr lang="en-US" sz="1950" dirty="0"/>
          </a:p>
        </p:txBody>
      </p:sp>
      <p:sp>
        <p:nvSpPr>
          <p:cNvPr id="28" name="Text 26"/>
          <p:cNvSpPr/>
          <p:nvPr/>
        </p:nvSpPr>
        <p:spPr>
          <a:xfrm>
            <a:off x="7625834" y="6776918"/>
            <a:ext cx="6004679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Реалізація унікальних здібностей та досягнення особистісного вираження.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97111"/>
            <a:ext cx="5648444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Етапи розвитку особистості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280190" y="1420058"/>
            <a:ext cx="75564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Розвиток особистості - це неперервний процес, який проходить через чітко визначені етапи. Кожен період має свої особливості та психологічні завдання.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450330" y="2294930"/>
            <a:ext cx="170021" cy="1141333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183249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CEE6FD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7706" y="2310884"/>
            <a:ext cx="255151" cy="25515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918008" y="2209800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Дитинство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6918008" y="2551986"/>
            <a:ext cx="6918603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Формування базових психологічних структур, розвиток емоційної сфери та соціальних навичок. Розвиток пізнавальних процесів та основних якостей характеру.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6705481" y="3819049"/>
            <a:ext cx="170021" cy="903208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</p:sp>
      <p:sp>
        <p:nvSpPr>
          <p:cNvPr id="11" name="Shape 7"/>
          <p:cNvSpPr/>
          <p:nvPr/>
        </p:nvSpPr>
        <p:spPr>
          <a:xfrm>
            <a:off x="6535341" y="3707368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CEE6FD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2857" y="3835003"/>
            <a:ext cx="255151" cy="25515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173158" y="373391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Підлітковий вік</a:t>
            </a:r>
            <a:endParaRPr lang="en-US" sz="1650" dirty="0"/>
          </a:p>
        </p:txBody>
      </p:sp>
      <p:sp>
        <p:nvSpPr>
          <p:cNvPr id="14" name="Text 9"/>
          <p:cNvSpPr/>
          <p:nvPr/>
        </p:nvSpPr>
        <p:spPr>
          <a:xfrm>
            <a:off x="7173158" y="4076105"/>
            <a:ext cx="6663452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Криза самовизначення та пошук особистої ідентичності. Формування професійних орієнтацій та ціннісних установок. Розвиток критичного мислення.</a:t>
            </a:r>
            <a:endParaRPr lang="en-US" sz="1300" dirty="0"/>
          </a:p>
        </p:txBody>
      </p:sp>
      <p:sp>
        <p:nvSpPr>
          <p:cNvPr id="15" name="Shape 10"/>
          <p:cNvSpPr/>
          <p:nvPr/>
        </p:nvSpPr>
        <p:spPr>
          <a:xfrm>
            <a:off x="6960632" y="5105043"/>
            <a:ext cx="170021" cy="903208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</p:sp>
      <p:sp>
        <p:nvSpPr>
          <p:cNvPr id="16" name="Shape 11"/>
          <p:cNvSpPr/>
          <p:nvPr/>
        </p:nvSpPr>
        <p:spPr>
          <a:xfrm>
            <a:off x="6790492" y="4993362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CEE6FD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8008" y="5120997"/>
            <a:ext cx="255151" cy="25515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428309" y="501991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Юність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7428309" y="5362099"/>
            <a:ext cx="640830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Формування професійної ідентичності та стабілізація особистісних цінностей. Розвиток кар'єрних стратегій та професійних компетентностей.</a:t>
            </a:r>
            <a:endParaRPr lang="en-US" sz="1300" dirty="0"/>
          </a:p>
        </p:txBody>
      </p:sp>
      <p:sp>
        <p:nvSpPr>
          <p:cNvPr id="20" name="Shape 14"/>
          <p:cNvSpPr/>
          <p:nvPr/>
        </p:nvSpPr>
        <p:spPr>
          <a:xfrm>
            <a:off x="7215783" y="6391037"/>
            <a:ext cx="170021" cy="1141333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</p:sp>
      <p:sp>
        <p:nvSpPr>
          <p:cNvPr id="21" name="Shape 15"/>
          <p:cNvSpPr/>
          <p:nvPr/>
        </p:nvSpPr>
        <p:spPr>
          <a:xfrm>
            <a:off x="7045643" y="6279356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CEE6FD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73158" y="6406991"/>
            <a:ext cx="255151" cy="25515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683460" y="6305907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Дорослість</a:t>
            </a:r>
            <a:endParaRPr lang="en-US" sz="1650" dirty="0"/>
          </a:p>
        </p:txBody>
      </p:sp>
      <p:sp>
        <p:nvSpPr>
          <p:cNvPr id="24" name="Text 17"/>
          <p:cNvSpPr/>
          <p:nvPr/>
        </p:nvSpPr>
        <p:spPr>
          <a:xfrm>
            <a:off x="7683460" y="6648093"/>
            <a:ext cx="615315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Стабілізація професійної діяльності та досягнення кар'єрних вершин. Консолідація особистісних досягнень та передача досвіду наступним поколінням.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617934"/>
            <a:ext cx="5157430" cy="526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Професійне становлення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86527" y="1395055"/>
            <a:ext cx="13057346" cy="470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Процес професійного становлення - це поступова трансформація від студента до впевненого професіонала. Кожен етап вимагає певних навичок та психологічної готовності.</a:t>
            </a:r>
            <a:endParaRPr lang="en-US" sz="13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8636" y="2005965"/>
            <a:ext cx="9793010" cy="268485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599129" y="2976144"/>
            <a:ext cx="1479876" cy="264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Вибір кар'єри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3599129" y="3316487"/>
            <a:ext cx="1479876" cy="369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Аналіз інтересів і цінностей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5596439" y="2920058"/>
            <a:ext cx="1479876" cy="264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Адаптація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5596439" y="3260401"/>
            <a:ext cx="1479876" cy="554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Початкова практика та інтеграція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7631435" y="2976144"/>
            <a:ext cx="1479877" cy="529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Професійний розвиток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631435" y="3581461"/>
            <a:ext cx="1479877" cy="554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Поглиблення навичок і навчання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9647588" y="2839830"/>
            <a:ext cx="1479876" cy="529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Кар'єрний успіх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9647588" y="3445147"/>
            <a:ext cx="1479876" cy="3694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Досягнення цілей і визнання</a:t>
            </a:r>
            <a:endParaRPr lang="en-US" sz="1300" dirty="0"/>
          </a:p>
        </p:txBody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527" y="4852749"/>
            <a:ext cx="168473" cy="168473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786527" y="5095161"/>
            <a:ext cx="6466046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5" name="Text 11"/>
          <p:cNvSpPr/>
          <p:nvPr/>
        </p:nvSpPr>
        <p:spPr>
          <a:xfrm>
            <a:off x="786527" y="5225058"/>
            <a:ext cx="2106930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Вибір професії</a:t>
            </a:r>
            <a:endParaRPr lang="en-US" sz="1650" dirty="0"/>
          </a:p>
        </p:txBody>
      </p:sp>
      <p:sp>
        <p:nvSpPr>
          <p:cNvPr id="16" name="Text 12"/>
          <p:cNvSpPr/>
          <p:nvPr/>
        </p:nvSpPr>
        <p:spPr>
          <a:xfrm>
            <a:off x="786527" y="5563553"/>
            <a:ext cx="6466046" cy="470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Аналіз власних інтересів, здібностей та цінностей. Вивчення професійних перспектив та відповідності особистих характеристик вимогам професії.</a:t>
            </a:r>
            <a:endParaRPr lang="en-US" sz="130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7827" y="4852749"/>
            <a:ext cx="168473" cy="168473"/>
          </a:xfrm>
          <a:prstGeom prst="rect">
            <a:avLst/>
          </a:prstGeom>
        </p:spPr>
      </p:pic>
      <p:sp>
        <p:nvSpPr>
          <p:cNvPr id="18" name="Shape 13"/>
          <p:cNvSpPr/>
          <p:nvPr/>
        </p:nvSpPr>
        <p:spPr>
          <a:xfrm>
            <a:off x="7377827" y="5095161"/>
            <a:ext cx="6466046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9" name="Text 14"/>
          <p:cNvSpPr/>
          <p:nvPr/>
        </p:nvSpPr>
        <p:spPr>
          <a:xfrm>
            <a:off x="7377827" y="5225058"/>
            <a:ext cx="2106930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Адаптація</a:t>
            </a:r>
            <a:endParaRPr lang="en-US" sz="1650" dirty="0"/>
          </a:p>
        </p:txBody>
      </p:sp>
      <p:sp>
        <p:nvSpPr>
          <p:cNvPr id="20" name="Text 15"/>
          <p:cNvSpPr/>
          <p:nvPr/>
        </p:nvSpPr>
        <p:spPr>
          <a:xfrm>
            <a:off x="7377827" y="5563553"/>
            <a:ext cx="6466046" cy="470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Освоєння професійних навичок та інтеграція в колектив. Подолання психологічних бар'єрів та формування професійної самооцінки.</a:t>
            </a:r>
            <a:endParaRPr lang="en-US" sz="1300" dirty="0"/>
          </a:p>
        </p:txBody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527" y="6306264"/>
            <a:ext cx="168473" cy="168473"/>
          </a:xfrm>
          <a:prstGeom prst="rect">
            <a:avLst/>
          </a:prstGeom>
        </p:spPr>
      </p:pic>
      <p:sp>
        <p:nvSpPr>
          <p:cNvPr id="22" name="Shape 16"/>
          <p:cNvSpPr/>
          <p:nvPr/>
        </p:nvSpPr>
        <p:spPr>
          <a:xfrm>
            <a:off x="786527" y="6548676"/>
            <a:ext cx="6466046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23" name="Text 17"/>
          <p:cNvSpPr/>
          <p:nvPr/>
        </p:nvSpPr>
        <p:spPr>
          <a:xfrm>
            <a:off x="786527" y="6678573"/>
            <a:ext cx="2354461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Професійний розвиток</a:t>
            </a:r>
            <a:endParaRPr lang="en-US" sz="1650" dirty="0"/>
          </a:p>
        </p:txBody>
      </p:sp>
      <p:sp>
        <p:nvSpPr>
          <p:cNvPr id="24" name="Text 18"/>
          <p:cNvSpPr/>
          <p:nvPr/>
        </p:nvSpPr>
        <p:spPr>
          <a:xfrm>
            <a:off x="786527" y="7017068"/>
            <a:ext cx="6466046" cy="470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Постійне вдосконалення компетентностей та розширення професійного досвіду. Набуття лідерських якостей та спеціалізації.</a:t>
            </a:r>
            <a:endParaRPr lang="en-US" sz="1300" dirty="0"/>
          </a:p>
        </p:txBody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77827" y="6306264"/>
            <a:ext cx="168473" cy="168473"/>
          </a:xfrm>
          <a:prstGeom prst="rect">
            <a:avLst/>
          </a:prstGeom>
        </p:spPr>
      </p:pic>
      <p:sp>
        <p:nvSpPr>
          <p:cNvPr id="26" name="Shape 19"/>
          <p:cNvSpPr/>
          <p:nvPr/>
        </p:nvSpPr>
        <p:spPr>
          <a:xfrm>
            <a:off x="7377827" y="6548676"/>
            <a:ext cx="6466046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27" name="Text 20"/>
          <p:cNvSpPr/>
          <p:nvPr/>
        </p:nvSpPr>
        <p:spPr>
          <a:xfrm>
            <a:off x="7377827" y="6678573"/>
            <a:ext cx="2106930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Кар'єра</a:t>
            </a:r>
            <a:endParaRPr lang="en-US" sz="1650" dirty="0"/>
          </a:p>
        </p:txBody>
      </p:sp>
      <p:sp>
        <p:nvSpPr>
          <p:cNvPr id="28" name="Text 21"/>
          <p:cNvSpPr/>
          <p:nvPr/>
        </p:nvSpPr>
        <p:spPr>
          <a:xfrm>
            <a:off x="7377827" y="7017068"/>
            <a:ext cx="6466046" cy="470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Досягнення професійних вершин та визнання. Стабільність у професійній діяльності та можливість впливати на розвиток галузі.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834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Фактори впливу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4075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Розвиток особистості та професійне становлення формуються під впливом численних взаємопов'язаних факторів. Розуміння цих впливів допоможе ефективніше керувати власним розвитком.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221712"/>
            <a:ext cx="6407944" cy="2032754"/>
          </a:xfrm>
          <a:prstGeom prst="roundRect">
            <a:avLst>
              <a:gd name="adj" fmla="val 10043"/>
            </a:avLst>
          </a:prstGeom>
          <a:solidFill>
            <a:srgbClr val="CEE6FD"/>
          </a:solidFill>
          <a:ln/>
        </p:spPr>
      </p:sp>
      <p:sp>
        <p:nvSpPr>
          <p:cNvPr id="5" name="Text 3"/>
          <p:cNvSpPr/>
          <p:nvPr/>
        </p:nvSpPr>
        <p:spPr>
          <a:xfrm>
            <a:off x="1020604" y="3448526"/>
            <a:ext cx="31948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Соціальне середовище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3938945"/>
            <a:ext cx="59543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Вплив сім'ї, друзів, соціальних груп та культурних норм на формування цінностей та професійних орієнтацій.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221712"/>
            <a:ext cx="6408063" cy="2032754"/>
          </a:xfrm>
          <a:prstGeom prst="roundRect">
            <a:avLst>
              <a:gd name="adj" fmla="val 10043"/>
            </a:avLst>
          </a:prstGeom>
          <a:solidFill>
            <a:srgbClr val="CEE6FD"/>
          </a:solidFill>
          <a:ln/>
        </p:spPr>
      </p:sp>
      <p:sp>
        <p:nvSpPr>
          <p:cNvPr id="8" name="Text 6"/>
          <p:cNvSpPr/>
          <p:nvPr/>
        </p:nvSpPr>
        <p:spPr>
          <a:xfrm>
            <a:off x="7655362" y="34485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Освіта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55362" y="3938945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Якість навчання та доступ до ресурсів визначають професійний потенціал та кар'єрні можливості.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93790" y="5481280"/>
            <a:ext cx="6407944" cy="1669852"/>
          </a:xfrm>
          <a:prstGeom prst="roundRect">
            <a:avLst>
              <a:gd name="adj" fmla="val 12225"/>
            </a:avLst>
          </a:prstGeom>
          <a:solidFill>
            <a:srgbClr val="CEE6FD"/>
          </a:solidFill>
          <a:ln/>
        </p:spPr>
      </p:sp>
      <p:sp>
        <p:nvSpPr>
          <p:cNvPr id="11" name="Text 9"/>
          <p:cNvSpPr/>
          <p:nvPr/>
        </p:nvSpPr>
        <p:spPr>
          <a:xfrm>
            <a:off x="1020604" y="57080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Мотивація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020604" y="6198513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Внутрішні потреби та бажання досягти успіху є рушійною силою професійного розвитку.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28548" y="5481280"/>
            <a:ext cx="6408063" cy="1669852"/>
          </a:xfrm>
          <a:prstGeom prst="roundRect">
            <a:avLst>
              <a:gd name="adj" fmla="val 12225"/>
            </a:avLst>
          </a:prstGeom>
          <a:solidFill>
            <a:srgbClr val="CEE6FD"/>
          </a:solidFill>
          <a:ln/>
        </p:spPr>
      </p:sp>
      <p:sp>
        <p:nvSpPr>
          <p:cNvPr id="14" name="Text 12"/>
          <p:cNvSpPr/>
          <p:nvPr/>
        </p:nvSpPr>
        <p:spPr>
          <a:xfrm>
            <a:off x="7655362" y="5708094"/>
            <a:ext cx="35942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Індивідуальні особливості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655362" y="6198513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Темперамент, характер, здібності та особливості мислення визначають унікальний шлях розвитку.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47593"/>
            <a:ext cx="510361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Психологічні кризи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93790" y="1661041"/>
            <a:ext cx="7556421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Кризи є природною частиною розвитку особистості. Розуміння їх природи та механізмів подолання допоможе перетворити виклики на можливості для зростання.</a:t>
            </a:r>
            <a:endParaRPr lang="en-US" sz="16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798564"/>
            <a:ext cx="1020723" cy="176795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98226" y="3002637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Кризи розвитку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998226" y="3431619"/>
            <a:ext cx="6351984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Трансформаційні періоди, пов'язані з переходом між етапами життя. Характеризуються внутрішніми протиріччями та пошуком нової ідентичності.</a:t>
            </a:r>
            <a:endParaRPr lang="en-US" sz="16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566523"/>
            <a:ext cx="1020723" cy="145768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98226" y="4770596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Професійні кризи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1998226" y="5199578"/>
            <a:ext cx="635198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Криза вибору, адаптації або кар'єрного стагнування. Вимагають переоцінки професійних цілей та стратегій.</a:t>
            </a:r>
            <a:endParaRPr lang="en-US" sz="16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024205"/>
            <a:ext cx="1020723" cy="145768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998226" y="622827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Шляхи подолання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1998226" y="6657261"/>
            <a:ext cx="635198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Самоаналіз, підтримка оточуючих, професійна консультація. Використання кризи як катализатора позитивних змін.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046" y="590550"/>
            <a:ext cx="5456396" cy="670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Практичне значення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51046" y="1667113"/>
            <a:ext cx="13128308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Знання, отримані в цьому курсі, мають безпосереднє практичне застосування у вашому особистому та професійному житті. Ці навички стануть основою для успішного розвитку.</a:t>
            </a:r>
            <a:endParaRPr lang="en-US" sz="16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046" y="2563416"/>
            <a:ext cx="3028950" cy="30289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1046" y="5846088"/>
            <a:ext cx="2682478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Самопізнання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51046" y="6303169"/>
            <a:ext cx="4206954" cy="1335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Глибше розуміння власних потреб, мотивів та обмежень. Усвідомлення сил та слабкостей для ефективного саморозвитку.</a:t>
            </a:r>
            <a:endParaRPr lang="en-US" sz="16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723" y="2563416"/>
            <a:ext cx="3028950" cy="30289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11723" y="5846088"/>
            <a:ext cx="2682478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Планування кар'єри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5211723" y="6303169"/>
            <a:ext cx="4206954" cy="1335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Розробка професійних цілей та стратегій їх досягнення. Вміння орієнтуватися на ринку праці та адаптуватися до змін.</a:t>
            </a:r>
            <a:endParaRPr lang="en-US" sz="16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399" y="2563416"/>
            <a:ext cx="3028950" cy="302895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2399" y="5846088"/>
            <a:ext cx="2682478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Розвиток soft skills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9672399" y="6303169"/>
            <a:ext cx="4206954" cy="1001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Формування комунікативних навичок, емоційного інтелекту та здатності працювати в команді.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2026-03-25T09:46:53Z</dcterms:created>
  <dcterms:modified xsi:type="dcterms:W3CDTF">2026-03-25T09:46:53Z</dcterms:modified>
</cp:coreProperties>
</file>